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1" r:id="rId5"/>
    <p:sldId id="285" r:id="rId6"/>
    <p:sldId id="288" r:id="rId7"/>
    <p:sldId id="296" r:id="rId8"/>
    <p:sldId id="297" r:id="rId9"/>
    <p:sldId id="298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ma Visman" initials="EV" lastIdx="2" clrIdx="0">
    <p:extLst>
      <p:ext uri="{19B8F6BF-5375-455C-9EA6-DF929625EA0E}">
        <p15:presenceInfo xmlns:p15="http://schemas.microsoft.com/office/powerpoint/2012/main" userId="dd85f4fb51c140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0E"/>
    <a:srgbClr val="FFC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76979" autoAdjust="0"/>
  </p:normalViewPr>
  <p:slideViewPr>
    <p:cSldViewPr snapToGrid="0">
      <p:cViewPr varScale="1">
        <p:scale>
          <a:sx n="72" d="100"/>
          <a:sy n="72" d="100"/>
        </p:scale>
        <p:origin x="5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5B6A-799D-42A0-B494-E6A453D00BFD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8ED71-4299-42D4-804D-32401EB3F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809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ED71-4299-42D4-804D-32401EB3FF6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ED71-4299-42D4-804D-32401EB3FF6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46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ED71-4299-42D4-804D-32401EB3FF6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025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9515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1670"/>
            <a:ext cx="9144000" cy="91313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 t="19980" b="11995"/>
          <a:stretch/>
        </p:blipFill>
        <p:spPr>
          <a:xfrm>
            <a:off x="4165325" y="4216221"/>
            <a:ext cx="3861350" cy="20326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4" r="16413" b="12612"/>
          <a:stretch/>
        </p:blipFill>
        <p:spPr>
          <a:xfrm>
            <a:off x="160020" y="4216221"/>
            <a:ext cx="3867014" cy="20116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" t="9208" b="12585"/>
          <a:stretch/>
        </p:blipFill>
        <p:spPr>
          <a:xfrm>
            <a:off x="8164966" y="4216221"/>
            <a:ext cx="3867014" cy="20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5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26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465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7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14400"/>
            <a:ext cx="10515600" cy="10506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57399"/>
            <a:ext cx="5157787" cy="5162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1761"/>
            <a:ext cx="5157787" cy="3517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57399"/>
            <a:ext cx="5183188" cy="5162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1761"/>
            <a:ext cx="5183188" cy="3517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33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77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31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2528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1330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0886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65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13855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1101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860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833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960119"/>
            <a:ext cx="2628900" cy="52168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60119"/>
            <a:ext cx="7734300" cy="521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6E208-0BCF-48CE-ACF8-F8FAB63F5934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6909F2-1369-45E4-8E98-0B448A06A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77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07975"/>
            <a:ext cx="10515600" cy="914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01531"/>
            <a:ext cx="10515600" cy="4075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2"/>
            <a:ext cx="12192000" cy="867776"/>
          </a:xfrm>
          <a:prstGeom prst="rect">
            <a:avLst/>
          </a:prstGeom>
          <a:solidFill>
            <a:srgbClr val="FFCD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0" y="32214"/>
            <a:ext cx="4781007" cy="7963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2" y="6361090"/>
            <a:ext cx="1941305" cy="4184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363604"/>
            <a:ext cx="1410787" cy="4159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2" y="6363604"/>
            <a:ext cx="1282241" cy="44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7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mailto:operations@redcross.or.ke" TargetMode="External"/><Relationship Id="rId7" Type="http://schemas.openxmlformats.org/officeDocument/2006/relationships/hyperlink" Target="mailto:sabrina@kounkuey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q@kenha.co.ke" TargetMode="External"/><Relationship Id="rId5" Type="http://schemas.openxmlformats.org/officeDocument/2006/relationships/hyperlink" Target="mailto:gichiradk@mod.go.ke" TargetMode="External"/><Relationship Id="rId4" Type="http://schemas.openxmlformats.org/officeDocument/2006/relationships/hyperlink" Target="mailto:idris.ahmed@redcross.or.k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5824BB9-DB22-7346-9790-A4A9D70F8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0243" y="1040129"/>
            <a:ext cx="9144000" cy="1546225"/>
          </a:xfrm>
        </p:spPr>
        <p:txBody>
          <a:bodyPr>
            <a:normAutofit/>
          </a:bodyPr>
          <a:lstStyle/>
          <a:p>
            <a:r>
              <a:rPr lang="en-US" sz="4800" dirty="0"/>
              <a:t>Plan for user engagement during Testbed 3 for Kenya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5AAAC5-4619-DF43-812B-7E115831C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2570" y="2661444"/>
            <a:ext cx="9144000" cy="165576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Date: 28th May,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DD20BD-055D-4632-8D51-BFCE0606C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10" y="2409825"/>
            <a:ext cx="2743200" cy="1019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580006-C0A1-47DE-A7C6-100C34CDD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27" y="1826723"/>
            <a:ext cx="1772859" cy="166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21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852282-3066-411F-B3C8-02A4CF54822B}"/>
              </a:ext>
            </a:extLst>
          </p:cNvPr>
          <p:cNvSpPr txBox="1">
            <a:spLocks/>
          </p:cNvSpPr>
          <p:nvPr/>
        </p:nvSpPr>
        <p:spPr>
          <a:xfrm>
            <a:off x="191729" y="1135626"/>
            <a:ext cx="11493911" cy="4080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01624" y="154276"/>
            <a:ext cx="5053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Summary of user groups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729" y="925146"/>
            <a:ext cx="11749241" cy="702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Disaster Management Unit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Broadcasting Corporation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Red Cross Society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Power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Nairobi Metropolitan Services/Nairobi City County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Maritime Authority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Ministry of Agriculture, Livestock and Fisheries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Airways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Civil Aviation Authority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Kounkey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Design Initiative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Pamoja Radio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KENHA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1A76B-0727-4EA4-AD20-B02BA250CA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30" y="4248477"/>
            <a:ext cx="1560825" cy="14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80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852282-3066-411F-B3C8-02A4CF54822B}"/>
              </a:ext>
            </a:extLst>
          </p:cNvPr>
          <p:cNvSpPr txBox="1">
            <a:spLocks/>
          </p:cNvSpPr>
          <p:nvPr/>
        </p:nvSpPr>
        <p:spPr>
          <a:xfrm>
            <a:off x="191729" y="1135626"/>
            <a:ext cx="11493911" cy="4080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66FAB4-3B18-854D-ACC0-7F0A73A2D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217" y="-3396"/>
            <a:ext cx="7208823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/>
              <a:t>Which users have most to benefit from Testbed 3 and will likely be engaged with testbed planning?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B66FAB4-3B18-854D-ACC0-7F0A73A2D54D}"/>
              </a:ext>
            </a:extLst>
          </p:cNvPr>
          <p:cNvSpPr txBox="1">
            <a:spLocks/>
          </p:cNvSpPr>
          <p:nvPr/>
        </p:nvSpPr>
        <p:spPr>
          <a:xfrm>
            <a:off x="794356" y="538302"/>
            <a:ext cx="110231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Sectors were identified as the key users to benefit from the TB3</a:t>
            </a:r>
          </a:p>
          <a:p>
            <a:endParaRPr lang="en-US" sz="2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283390"/>
              </p:ext>
            </p:extLst>
          </p:nvPr>
        </p:nvGraphicFramePr>
        <p:xfrm>
          <a:off x="555702" y="1241403"/>
          <a:ext cx="10552430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280">
                  <a:extLst>
                    <a:ext uri="{9D8B030D-6E8A-4147-A177-3AD203B41FA5}">
                      <a16:colId xmlns:a16="http://schemas.microsoft.com/office/drawing/2014/main" val="330908372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329271580"/>
                    </a:ext>
                  </a:extLst>
                </a:gridCol>
                <a:gridCol w="3166110">
                  <a:extLst>
                    <a:ext uri="{9D8B030D-6E8A-4147-A177-3AD203B41FA5}">
                      <a16:colId xmlns:a16="http://schemas.microsoft.com/office/drawing/2014/main" val="3498717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Time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2947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DRM (NDMU, KRCS)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Nowcasts, Early Warning and Advisories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Daily, 5 day,</a:t>
                      </a:r>
                    </a:p>
                    <a:p>
                      <a:r>
                        <a:rPr lang="en-US" sz="2000" dirty="0"/>
                        <a:t>Weekly, Monthly, Seasonal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3937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Aviation (KCAA, Kenya Airways, KAA, KMD Aviation 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Nowcasts, Wind Shear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/>
                        <a:t>Hourly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23109177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1C93C95-0034-4555-8EE4-561FCB526E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719" y="4480971"/>
            <a:ext cx="1560825" cy="14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77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629DCAE-69D0-4582-883F-79BD98507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46325"/>
              </p:ext>
            </p:extLst>
          </p:nvPr>
        </p:nvGraphicFramePr>
        <p:xfrm>
          <a:off x="132522" y="901148"/>
          <a:ext cx="11370364" cy="5154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591">
                  <a:extLst>
                    <a:ext uri="{9D8B030D-6E8A-4147-A177-3AD203B41FA5}">
                      <a16:colId xmlns:a16="http://schemas.microsoft.com/office/drawing/2014/main" val="124578882"/>
                    </a:ext>
                  </a:extLst>
                </a:gridCol>
                <a:gridCol w="2842591">
                  <a:extLst>
                    <a:ext uri="{9D8B030D-6E8A-4147-A177-3AD203B41FA5}">
                      <a16:colId xmlns:a16="http://schemas.microsoft.com/office/drawing/2014/main" val="1845276936"/>
                    </a:ext>
                  </a:extLst>
                </a:gridCol>
                <a:gridCol w="2842591">
                  <a:extLst>
                    <a:ext uri="{9D8B030D-6E8A-4147-A177-3AD203B41FA5}">
                      <a16:colId xmlns:a16="http://schemas.microsoft.com/office/drawing/2014/main" val="3999145255"/>
                    </a:ext>
                  </a:extLst>
                </a:gridCol>
                <a:gridCol w="2842591">
                  <a:extLst>
                    <a:ext uri="{9D8B030D-6E8A-4147-A177-3AD203B41FA5}">
                      <a16:colId xmlns:a16="http://schemas.microsoft.com/office/drawing/2014/main" val="660139859"/>
                    </a:ext>
                  </a:extLst>
                </a:gridCol>
              </a:tblGrid>
              <a:tr h="525536">
                <a:tc>
                  <a:txBody>
                    <a:bodyPr/>
                    <a:lstStyle/>
                    <a:p>
                      <a:r>
                        <a:rPr lang="en-US" sz="1100" dirty="0"/>
                        <a:t>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Contact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864274"/>
                  </a:ext>
                </a:extLst>
              </a:tr>
              <a:tr h="41461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Kenya Red Cross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Oscar 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lino.oscar@icha.net, operations@redcross.or.ke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idris.ahmed@redcross.or.ke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+2547700215275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4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 drought management authority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Amos </a:t>
                      </a:r>
                      <a:r>
                        <a:rPr lang="en-US" sz="1100" dirty="0" err="1"/>
                        <a:t>Onchiri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amos.onchiri@disastermanagement.go.ke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+254711615564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80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Ministry of Defence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Peterson </a:t>
                      </a:r>
                      <a:r>
                        <a:rPr lang="en-US" sz="1100" dirty="0" err="1"/>
                        <a:t>Kitoo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info@mod.go.ke,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gichiradk@mod.go.ke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pkitoo@mod.go.ke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+254728991904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13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Kenya Power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James </a:t>
                      </a:r>
                      <a:r>
                        <a:rPr lang="en-US" sz="1100" dirty="0" err="1"/>
                        <a:t>Thiane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jthiane@kplc.co.ke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78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Kenya National Highways Authority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Eng. J. </a:t>
                      </a: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Ondeyo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dq@kenha.co.ke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04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Brookside Daily Ltd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Beatrice Otieno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maziwa@brookside.co.ke; akalb@brookside.co.ke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03981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r>
                        <a:rPr lang="en-US" sz="1100" dirty="0"/>
                        <a:t>Ministry of Water and Sanitation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Philip </a:t>
                      </a:r>
                      <a:r>
                        <a:rPr lang="en-US" sz="1100" dirty="0" err="1"/>
                        <a:t>Muraguri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muraguri@yahoo.co.uk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+254721987234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07926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r>
                        <a:rPr lang="en-US" sz="1100" dirty="0"/>
                        <a:t>KMD Aeronautical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Kizito </a:t>
                      </a:r>
                      <a:r>
                        <a:rPr lang="en-US" sz="1100" dirty="0" err="1"/>
                        <a:t>Amua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kizitoamua@gmail.com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8961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r>
                        <a:rPr lang="en-US" sz="1100" dirty="0"/>
                        <a:t>KCAA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 </a:t>
                      </a:r>
                      <a:r>
                        <a:rPr lang="en-US" sz="1100" dirty="0" err="1"/>
                        <a:t>Gicheru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wgicheru@kcaa.or.ke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60967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r>
                        <a:rPr lang="en-US" sz="1100" dirty="0"/>
                        <a:t>KAA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John </a:t>
                      </a:r>
                      <a:r>
                        <a:rPr lang="en-US" sz="1100" dirty="0" err="1"/>
                        <a:t>Nalianya</a:t>
                      </a:r>
                      <a:r>
                        <a:rPr lang="en-US" sz="1100" dirty="0"/>
                        <a:t>, Lucy </a:t>
                      </a:r>
                      <a:r>
                        <a:rPr lang="en-US" sz="1100" dirty="0" err="1"/>
                        <a:t>Wangui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john.nalianya@kenya-airways.com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19794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r>
                        <a:rPr lang="en-US" sz="1100" dirty="0" err="1"/>
                        <a:t>Kounkey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Sabrina </a:t>
                      </a:r>
                      <a:r>
                        <a:rPr lang="en-US" sz="1100" dirty="0" err="1"/>
                        <a:t>Ohler</a:t>
                      </a:r>
                      <a:r>
                        <a:rPr lang="en-US" sz="1100" dirty="0"/>
                        <a:t>,</a:t>
                      </a:r>
                    </a:p>
                    <a:p>
                      <a:r>
                        <a:rPr lang="en-US" sz="1100" dirty="0"/>
                        <a:t>Prisca </a:t>
                      </a:r>
                      <a:r>
                        <a:rPr lang="en-US" sz="1100" dirty="0" err="1"/>
                        <a:t>Okila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7"/>
                        </a:rPr>
                        <a:t>sabrina@kounkuey.org</a:t>
                      </a:r>
                      <a:r>
                        <a:rPr lang="en-US" sz="1100" dirty="0"/>
                        <a:t>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+254708681823, +254712416059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61986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r>
                        <a:rPr lang="en-US" sz="1100" dirty="0"/>
                        <a:t>Syngenta/</a:t>
                      </a:r>
                      <a:r>
                        <a:rPr lang="en-US" sz="1100" dirty="0" err="1"/>
                        <a:t>Kilimo</a:t>
                      </a:r>
                      <a:r>
                        <a:rPr lang="en-US" sz="1100" dirty="0"/>
                        <a:t> Salama- East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Rahab Kariuki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mailto:rahab@kilimosalama.com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85908"/>
                  </a:ext>
                </a:extLst>
              </a:tr>
              <a:tr h="21393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9844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DC5EF36-092E-4D4E-8C54-5EE87D1EBF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137" y="6055200"/>
            <a:ext cx="852531" cy="8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05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C7C757-2210-0145-BA25-8248C3011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585065"/>
            <a:ext cx="10820400" cy="1325563"/>
          </a:xfrm>
        </p:spPr>
        <p:txBody>
          <a:bodyPr>
            <a:normAutofit/>
          </a:bodyPr>
          <a:lstStyle/>
          <a:p>
            <a:r>
              <a:rPr lang="en-US" sz="2400" dirty="0"/>
              <a:t>How will information be delivered to users during testbed?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F9219A9-B839-4444-8C05-FA34BEAD1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220" y="1825625"/>
            <a:ext cx="11842230" cy="4667250"/>
          </a:xfrm>
        </p:spPr>
        <p:txBody>
          <a:bodyPr>
            <a:normAutofit/>
          </a:bodyPr>
          <a:lstStyle/>
          <a:p>
            <a:r>
              <a:rPr lang="en-US" b="1" dirty="0"/>
              <a:t>User sector</a:t>
            </a:r>
          </a:p>
          <a:p>
            <a:pPr lvl="1"/>
            <a:r>
              <a:rPr lang="en-US" b="1" dirty="0"/>
              <a:t>Synoptic High-impact weather forecasts</a:t>
            </a:r>
          </a:p>
          <a:p>
            <a:pPr lvl="2"/>
            <a:r>
              <a:rPr lang="en-US" b="1" dirty="0"/>
              <a:t>Format of the forecast information : Web, Impact Matrix, PDF</a:t>
            </a:r>
          </a:p>
          <a:p>
            <a:pPr lvl="2"/>
            <a:r>
              <a:rPr lang="en-US" b="1" dirty="0"/>
              <a:t>How the forecast information will be delivered to the user: Web, SMS (most approved), Radio, RANET, Email, </a:t>
            </a:r>
            <a:r>
              <a:rPr lang="en-US" b="1" dirty="0" err="1"/>
              <a:t>Whatsapp</a:t>
            </a:r>
            <a:r>
              <a:rPr lang="en-US" b="1" dirty="0"/>
              <a:t>, TV</a:t>
            </a:r>
          </a:p>
          <a:p>
            <a:pPr lvl="2"/>
            <a:r>
              <a:rPr lang="en-US" b="1" dirty="0"/>
              <a:t>When the forecast information will be delivered to the user: Immediately as received before the HIW</a:t>
            </a:r>
          </a:p>
          <a:p>
            <a:pPr marL="914400" lvl="2" indent="0">
              <a:buNone/>
            </a:pPr>
            <a:endParaRPr lang="en-US" b="1" dirty="0"/>
          </a:p>
          <a:p>
            <a:pPr lvl="1"/>
            <a:r>
              <a:rPr lang="en-US" b="1" dirty="0"/>
              <a:t>Nowcasts</a:t>
            </a:r>
          </a:p>
          <a:p>
            <a:pPr lvl="2"/>
            <a:r>
              <a:rPr lang="en-US" b="1" dirty="0"/>
              <a:t>Format of the nowcast information: PDF, word document, </a:t>
            </a:r>
            <a:r>
              <a:rPr lang="en-US" b="1" dirty="0" err="1"/>
              <a:t>png</a:t>
            </a:r>
            <a:r>
              <a:rPr lang="en-US" b="1" dirty="0"/>
              <a:t>, html</a:t>
            </a:r>
          </a:p>
          <a:p>
            <a:pPr lvl="2"/>
            <a:r>
              <a:rPr lang="en-US" b="1" dirty="0"/>
              <a:t>How the nowcast information will be delivered to the user: Radio, RANET, TV, Email, WhatsApp, SMS</a:t>
            </a:r>
          </a:p>
          <a:p>
            <a:pPr lvl="2"/>
            <a:r>
              <a:rPr lang="en-US" b="1" dirty="0"/>
              <a:t>When the nowcast information will be delivered to the user: Hourly, As Received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7A54E-B059-44E9-803F-6AC9D94ACD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825" y="1090736"/>
            <a:ext cx="1560825" cy="14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73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1047746" y="1712595"/>
            <a:ext cx="99441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Basically, the question that arose is the metrics underlying moderate and high and the interpretation of such technical terminologies in the context of disaster risk management.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The users will like to received specific location nowcast for any HIW in maps, SMS, text with less technical terminologies and local languages.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The HIW information will be delivered via Broadcast SMS, Web – ftp link, (FASTA app), email and WhatsApp</a:t>
            </a:r>
          </a:p>
        </p:txBody>
      </p:sp>
      <p:sp>
        <p:nvSpPr>
          <p:cNvPr id="2" name="Rectangle 1"/>
          <p:cNvSpPr/>
          <p:nvPr/>
        </p:nvSpPr>
        <p:spPr>
          <a:xfrm>
            <a:off x="1766749" y="1082158"/>
            <a:ext cx="9225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How will information be delivered to users during testbed?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AE5144-F79B-4D58-94BF-68C27A95D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895" y="4063006"/>
            <a:ext cx="1560825" cy="14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1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" y="4356965"/>
            <a:ext cx="10515600" cy="914169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Montserrat" panose="00000500000000000000" pitchFamily="2" charset="0"/>
              </a:rPr>
              <a:t>Funder Acknowledgement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760" y="4924741"/>
            <a:ext cx="10515600" cy="4075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000" dirty="0">
              <a:latin typeface="Montserrat" panose="00000500000000000000" pitchFamily="2" charset="0"/>
            </a:endParaRPr>
          </a:p>
          <a:p>
            <a:pPr marL="0" indent="0" algn="ctr">
              <a:buNone/>
            </a:pPr>
            <a:r>
              <a:rPr lang="en-GB" sz="2000" dirty="0">
                <a:latin typeface="Montserrat" panose="00000500000000000000" pitchFamily="2" charset="0"/>
              </a:rPr>
              <a:t>This work was supported by UK Research and Innovation as part of the Global Challenges Research Fund, grant number NE/P021077/1. 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011930" y="2777490"/>
            <a:ext cx="36804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69F13C-084F-4735-987D-23D6F056F6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895" y="2777490"/>
            <a:ext cx="1560825" cy="14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75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Template_SWIFT_2020.potx" id="{3C2FC94B-5EED-4506-BCFE-614D95671AF5}" vid="{9068BEA8-7D02-4C85-813A-719B56B2D3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98ADD8310ED2498776990EE81DC1D0" ma:contentTypeVersion="13" ma:contentTypeDescription="Create a new document." ma:contentTypeScope="" ma:versionID="4aceebf128ad419ed77db67b042a8b5f">
  <xsd:schema xmlns:xsd="http://www.w3.org/2001/XMLSchema" xmlns:xs="http://www.w3.org/2001/XMLSchema" xmlns:p="http://schemas.microsoft.com/office/2006/metadata/properties" xmlns:ns3="79e14fe7-1893-49af-82cb-c17a3f6f4595" xmlns:ns4="dcba40e1-1bb6-46b8-9164-094c3d1e3b49" targetNamespace="http://schemas.microsoft.com/office/2006/metadata/properties" ma:root="true" ma:fieldsID="3b33b2d6e6523a650f08b236a891f466" ns3:_="" ns4:_="">
    <xsd:import namespace="79e14fe7-1893-49af-82cb-c17a3f6f4595"/>
    <xsd:import namespace="dcba40e1-1bb6-46b8-9164-094c3d1e3b4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e14fe7-1893-49af-82cb-c17a3f6f45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ba40e1-1bb6-46b8-9164-094c3d1e3b4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73F964-7A70-487C-9710-39C98F502C41}">
  <ds:schemaRefs>
    <ds:schemaRef ds:uri="79e14fe7-1893-49af-82cb-c17a3f6f459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cba40e1-1bb6-46b8-9164-094c3d1e3b4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15D96CA-6F93-466D-82E2-6A73A55DDD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A4DF88-FDD6-4D91-A7F6-0A31D71371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e14fe7-1893-49af-82cb-c17a3f6f4595"/>
    <ds:schemaRef ds:uri="dcba40e1-1bb6-46b8-9164-094c3d1e3b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PowerPointTemplate_SWIFT_2020</Template>
  <TotalTime>1273</TotalTime>
  <Words>588</Words>
  <Application>Microsoft Office PowerPoint</Application>
  <PresentationFormat>Widescreen</PresentationFormat>
  <Paragraphs>99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Montserrat</vt:lpstr>
      <vt:lpstr>Times New Roman</vt:lpstr>
      <vt:lpstr>Wingdings</vt:lpstr>
      <vt:lpstr>Office Theme</vt:lpstr>
      <vt:lpstr>Plan for user engagement during Testbed 3 for Kenya</vt:lpstr>
      <vt:lpstr>PowerPoint Presentation</vt:lpstr>
      <vt:lpstr>Which users have most to benefit from Testbed 3 and will likely be engaged with testbed planning? </vt:lpstr>
      <vt:lpstr>PowerPoint Presentation</vt:lpstr>
      <vt:lpstr>How will information be delivered to users during testbed? </vt:lpstr>
      <vt:lpstr>PowerPoint Presentation</vt:lpstr>
      <vt:lpstr>Funder Acknowledgement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Phillips</dc:creator>
  <cp:lastModifiedBy>jebet</cp:lastModifiedBy>
  <cp:revision>126</cp:revision>
  <dcterms:created xsi:type="dcterms:W3CDTF">2021-02-10T11:11:01Z</dcterms:created>
  <dcterms:modified xsi:type="dcterms:W3CDTF">2021-06-30T09:10:25Z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0x010100C998ADD8310ED2498776990EE81DC1D0</vt:lpwstr>
  </property>
</Properties>
</file>